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9" r:id="rId4"/>
    <p:sldId id="268" r:id="rId5"/>
    <p:sldId id="261" r:id="rId6"/>
    <p:sldId id="269" r:id="rId7"/>
    <p:sldId id="262" r:id="rId8"/>
    <p:sldId id="270" r:id="rId9"/>
    <p:sldId id="263" r:id="rId10"/>
    <p:sldId id="266" r:id="rId11"/>
    <p:sldId id="264" r:id="rId12"/>
    <p:sldId id="273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3" d="100"/>
          <a:sy n="83" d="100"/>
        </p:scale>
        <p:origin x="-80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B3C95-2AEC-4F04-8888-8B16BBBBABC0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E5F64-11F2-47D2-8AE7-DD9352445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7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E5F64-11F2-47D2-8AE7-DD9352445D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0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4" descr="4 bí kíp trading Crypto mà traders cần biết để thành công rực rỡ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# | Cộng đồng Arduino Việt Nam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2438400" cy="1830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5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0" descr="Công nghệ thông tin là gì? Tổng quan về ngành công nghệ thông tin -  Thegioidido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" y="1295400"/>
            <a:ext cx="3806952" cy="361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7800" y="457200"/>
            <a:ext cx="6248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Toolbox -&gt; Button, </a:t>
            </a:r>
            <a:r>
              <a:rPr lang="en-US" sz="2400" dirty="0" err="1" smtClean="0">
                <a:solidFill>
                  <a:srgbClr val="FFC000"/>
                </a:solidFill>
              </a:rPr>
              <a:t>PictureBox</a:t>
            </a:r>
            <a:r>
              <a:rPr lang="en-US" sz="2400" dirty="0" smtClean="0">
                <a:solidFill>
                  <a:srgbClr val="FFC000"/>
                </a:solidFill>
              </a:rPr>
              <a:t>, Label, </a:t>
            </a:r>
            <a:r>
              <a:rPr lang="en-US" sz="2400" dirty="0" err="1" smtClean="0">
                <a:solidFill>
                  <a:srgbClr val="FFC000"/>
                </a:solidFill>
              </a:rPr>
              <a:t>TextBox</a:t>
            </a:r>
            <a:endParaRPr lang="en-US" sz="2400" dirty="0" smtClean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636" y="5199697"/>
            <a:ext cx="380695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C000"/>
                </a:solidFill>
              </a:rPr>
              <a:t>Lưu</a:t>
            </a:r>
            <a:r>
              <a:rPr lang="en-US" sz="2400" b="1" dirty="0" smtClean="0">
                <a:solidFill>
                  <a:srgbClr val="FFC000"/>
                </a:solidFill>
              </a:rPr>
              <a:t> ý: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+) </a:t>
            </a:r>
            <a:r>
              <a:rPr lang="en-US" sz="2000" dirty="0" err="1" smtClean="0">
                <a:solidFill>
                  <a:srgbClr val="FFC000"/>
                </a:solidFill>
              </a:rPr>
              <a:t>Cần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Nhập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chiều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rộng</a:t>
            </a:r>
            <a:r>
              <a:rPr lang="en-US" sz="2000" dirty="0" smtClean="0">
                <a:solidFill>
                  <a:srgbClr val="FFC000"/>
                </a:solidFill>
              </a:rPr>
              <a:t>, </a:t>
            </a:r>
            <a:r>
              <a:rPr lang="en-US" sz="2000" dirty="0" err="1" smtClean="0">
                <a:solidFill>
                  <a:srgbClr val="FFC000"/>
                </a:solidFill>
              </a:rPr>
              <a:t>chiều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cao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và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tọa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độ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muốn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cắt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trước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khi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</a:rPr>
              <a:t>nhấn</a:t>
            </a:r>
            <a:r>
              <a:rPr lang="en-US" sz="2000" dirty="0" smtClean="0">
                <a:solidFill>
                  <a:srgbClr val="FFC000"/>
                </a:solidFill>
              </a:rPr>
              <a:t> “cat”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2803" y="1752600"/>
            <a:ext cx="5131197" cy="48320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FF00"/>
                </a:solidFill>
              </a:rPr>
              <a:t>int</a:t>
            </a:r>
            <a:r>
              <a:rPr lang="en-US" sz="1400" b="1" dirty="0">
                <a:solidFill>
                  <a:srgbClr val="FFFF00"/>
                </a:solidFill>
              </a:rPr>
              <a:t> w = </a:t>
            </a:r>
            <a:r>
              <a:rPr lang="en-US" sz="1400" b="1" dirty="0" err="1">
                <a:solidFill>
                  <a:srgbClr val="FFFF00"/>
                </a:solidFill>
              </a:rPr>
              <a:t>int.Parse</a:t>
            </a:r>
            <a:r>
              <a:rPr lang="en-US" sz="1400" b="1" dirty="0">
                <a:solidFill>
                  <a:srgbClr val="FFFF00"/>
                </a:solidFill>
              </a:rPr>
              <a:t>(textBox1.Text);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</a:t>
            </a:r>
            <a:r>
              <a:rPr lang="en-US" sz="1400" b="1" dirty="0" err="1">
                <a:solidFill>
                  <a:srgbClr val="FFFF00"/>
                </a:solidFill>
              </a:rPr>
              <a:t>int</a:t>
            </a:r>
            <a:r>
              <a:rPr lang="en-US" sz="1400" b="1" dirty="0">
                <a:solidFill>
                  <a:srgbClr val="FFFF00"/>
                </a:solidFill>
              </a:rPr>
              <a:t> h = </a:t>
            </a:r>
            <a:r>
              <a:rPr lang="en-US" sz="1400" b="1" dirty="0" err="1">
                <a:solidFill>
                  <a:srgbClr val="FFFF00"/>
                </a:solidFill>
              </a:rPr>
              <a:t>int.Parse</a:t>
            </a:r>
            <a:r>
              <a:rPr lang="en-US" sz="1400" b="1" dirty="0">
                <a:solidFill>
                  <a:srgbClr val="FFFF00"/>
                </a:solidFill>
              </a:rPr>
              <a:t>(textBox2.Text);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Bitmap </a:t>
            </a:r>
            <a:r>
              <a:rPr lang="en-US" sz="1400" b="1" dirty="0" err="1">
                <a:solidFill>
                  <a:srgbClr val="FFFF00"/>
                </a:solidFill>
              </a:rPr>
              <a:t>bitmap</a:t>
            </a:r>
            <a:r>
              <a:rPr lang="en-US" sz="1400" b="1" dirty="0">
                <a:solidFill>
                  <a:srgbClr val="FFFF00"/>
                </a:solidFill>
              </a:rPr>
              <a:t> = (Bitmap)pictureBox1.Image;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Bitmap </a:t>
            </a:r>
            <a:r>
              <a:rPr lang="en-US" sz="1400" b="1" dirty="0" err="1">
                <a:solidFill>
                  <a:srgbClr val="FFFF00"/>
                </a:solidFill>
              </a:rPr>
              <a:t>newImage</a:t>
            </a:r>
            <a:r>
              <a:rPr lang="en-US" sz="1400" b="1" dirty="0">
                <a:solidFill>
                  <a:srgbClr val="FFFF00"/>
                </a:solidFill>
              </a:rPr>
              <a:t> = new Bitmap(w, h);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</a:t>
            </a:r>
            <a:r>
              <a:rPr lang="en-US" sz="1400" b="1" dirty="0" err="1">
                <a:solidFill>
                  <a:srgbClr val="FFFF00"/>
                </a:solidFill>
              </a:rPr>
              <a:t>int</a:t>
            </a:r>
            <a:r>
              <a:rPr lang="en-US" sz="1400" b="1" dirty="0">
                <a:solidFill>
                  <a:srgbClr val="FFFF00"/>
                </a:solidFill>
              </a:rPr>
              <a:t> x = </a:t>
            </a:r>
            <a:r>
              <a:rPr lang="en-US" sz="1400" b="1" dirty="0" err="1">
                <a:solidFill>
                  <a:srgbClr val="FFFF00"/>
                </a:solidFill>
              </a:rPr>
              <a:t>int.Parse</a:t>
            </a:r>
            <a:r>
              <a:rPr lang="en-US" sz="1400" b="1" dirty="0">
                <a:solidFill>
                  <a:srgbClr val="FFFF00"/>
                </a:solidFill>
              </a:rPr>
              <a:t>(textBox3.Text);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</a:t>
            </a:r>
            <a:r>
              <a:rPr lang="en-US" sz="1400" b="1" dirty="0" err="1">
                <a:solidFill>
                  <a:srgbClr val="FFFF00"/>
                </a:solidFill>
              </a:rPr>
              <a:t>int</a:t>
            </a:r>
            <a:r>
              <a:rPr lang="en-US" sz="1400" b="1" dirty="0">
                <a:solidFill>
                  <a:srgbClr val="FFFF00"/>
                </a:solidFill>
              </a:rPr>
              <a:t> y = </a:t>
            </a:r>
            <a:r>
              <a:rPr lang="en-US" sz="1400" b="1" dirty="0" err="1">
                <a:solidFill>
                  <a:srgbClr val="FFFF00"/>
                </a:solidFill>
              </a:rPr>
              <a:t>int.Parse</a:t>
            </a:r>
            <a:r>
              <a:rPr lang="en-US" sz="1400" b="1" dirty="0">
                <a:solidFill>
                  <a:srgbClr val="FFFF00"/>
                </a:solidFill>
              </a:rPr>
              <a:t>(textBox4.Text);</a:t>
            </a:r>
          </a:p>
          <a:p>
            <a:endParaRPr lang="en-US" sz="1400" b="1" dirty="0">
              <a:solidFill>
                <a:srgbClr val="FFFF00"/>
              </a:solidFill>
            </a:endParaRPr>
          </a:p>
          <a:p>
            <a:r>
              <a:rPr lang="nb-NO" sz="1400" b="1" dirty="0">
                <a:solidFill>
                  <a:srgbClr val="FFFF00"/>
                </a:solidFill>
              </a:rPr>
              <a:t>            for (int j = 0; j &lt; w; j++)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{</a:t>
            </a:r>
          </a:p>
          <a:p>
            <a:r>
              <a:rPr lang="nn-NO" sz="1400" b="1" dirty="0">
                <a:solidFill>
                  <a:srgbClr val="FFFF00"/>
                </a:solidFill>
              </a:rPr>
              <a:t>                for (int i = 0; i &lt; h; i++)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{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Color pixel = </a:t>
            </a:r>
            <a:r>
              <a:rPr lang="en-US" sz="1400" b="1" dirty="0" err="1">
                <a:solidFill>
                  <a:srgbClr val="FFFF00"/>
                </a:solidFill>
              </a:rPr>
              <a:t>bitmap.GetPixel</a:t>
            </a:r>
            <a:r>
              <a:rPr lang="en-US" sz="1400" b="1" dirty="0">
                <a:solidFill>
                  <a:srgbClr val="FFFF00"/>
                </a:solidFill>
              </a:rPr>
              <a:t>(j + x, i + y);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byte a = </a:t>
            </a:r>
            <a:r>
              <a:rPr lang="en-US" sz="1400" b="1" dirty="0" err="1">
                <a:solidFill>
                  <a:srgbClr val="FFFF00"/>
                </a:solidFill>
              </a:rPr>
              <a:t>pixel.A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byte g = </a:t>
            </a:r>
            <a:r>
              <a:rPr lang="en-US" sz="1400" b="1" dirty="0" err="1">
                <a:solidFill>
                  <a:srgbClr val="FFFF00"/>
                </a:solidFill>
              </a:rPr>
              <a:t>pixel.G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byte b = </a:t>
            </a:r>
            <a:r>
              <a:rPr lang="en-US" sz="1400" b="1" dirty="0" err="1">
                <a:solidFill>
                  <a:srgbClr val="FFFF00"/>
                </a:solidFill>
              </a:rPr>
              <a:t>pixel.B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byte r = </a:t>
            </a:r>
            <a:r>
              <a:rPr lang="en-US" sz="1400" b="1" dirty="0" err="1">
                <a:solidFill>
                  <a:srgbClr val="FFFF00"/>
                </a:solidFill>
              </a:rPr>
              <a:t>pixel.R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    </a:t>
            </a:r>
            <a:r>
              <a:rPr lang="en-US" sz="1400" b="1" dirty="0" err="1">
                <a:solidFill>
                  <a:srgbClr val="FFFF00"/>
                </a:solidFill>
              </a:rPr>
              <a:t>newImage.SetPixel</a:t>
            </a:r>
            <a:r>
              <a:rPr lang="en-US" sz="1400" b="1" dirty="0">
                <a:solidFill>
                  <a:srgbClr val="FFFF00"/>
                </a:solidFill>
              </a:rPr>
              <a:t>(j, i, </a:t>
            </a:r>
            <a:r>
              <a:rPr lang="en-US" sz="1400" b="1" dirty="0" err="1">
                <a:solidFill>
                  <a:srgbClr val="FFFF00"/>
                </a:solidFill>
              </a:rPr>
              <a:t>Color.FromArgb</a:t>
            </a:r>
            <a:r>
              <a:rPr lang="en-US" sz="1400" b="1" dirty="0">
                <a:solidFill>
                  <a:srgbClr val="FFFF00"/>
                </a:solidFill>
              </a:rPr>
              <a:t>(a, r, g, b));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    }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}</a:t>
            </a:r>
          </a:p>
          <a:p>
            <a:r>
              <a:rPr lang="en-US" sz="1400" b="1" dirty="0">
                <a:solidFill>
                  <a:srgbClr val="FFFF00"/>
                </a:solidFill>
              </a:rPr>
              <a:t>            pictureBox2.Image = </a:t>
            </a:r>
            <a:r>
              <a:rPr lang="en-US" sz="1400" b="1" dirty="0" err="1">
                <a:solidFill>
                  <a:srgbClr val="FFFF00"/>
                </a:solidFill>
              </a:rPr>
              <a:t>newImage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  <a:p>
            <a:endParaRPr lang="en-US" sz="1400" b="1" dirty="0">
              <a:solidFill>
                <a:srgbClr val="FFFF00"/>
              </a:solidFill>
            </a:endParaRPr>
          </a:p>
          <a:p>
            <a:r>
              <a:rPr lang="en-US" sz="1400" b="1" dirty="0">
                <a:solidFill>
                  <a:srgbClr val="FFFF00"/>
                </a:solidFill>
              </a:rPr>
              <a:t>            pictureBox2.SizeMode = </a:t>
            </a:r>
            <a:r>
              <a:rPr lang="en-US" sz="1400" b="1" dirty="0" err="1">
                <a:solidFill>
                  <a:srgbClr val="FFFF00"/>
                </a:solidFill>
              </a:rPr>
              <a:t>PictureBoxSizeMode.StretchImage</a:t>
            </a:r>
            <a:r>
              <a:rPr lang="en-US" sz="1400" b="1" dirty="0">
                <a:solidFill>
                  <a:srgbClr val="FFFF00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2803" y="1295400"/>
            <a:ext cx="256713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trong</a:t>
            </a:r>
            <a:r>
              <a:rPr lang="en-US" dirty="0" smtClean="0"/>
              <a:t> button “ cat”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6" descr="Xu thế công nghệ nổi bật năm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52400"/>
            <a:ext cx="40495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</a:rPr>
              <a:t>DEMO</a:t>
            </a:r>
            <a:endParaRPr lang="en-US" sz="115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563"/>
            <a:ext cx="9144000" cy="6862563"/>
          </a:xfrm>
        </p:spPr>
      </p:pic>
    </p:spTree>
    <p:extLst>
      <p:ext uri="{BB962C8B-B14F-4D97-AF65-F5344CB8AC3E}">
        <p14:creationId xmlns:p14="http://schemas.microsoft.com/office/powerpoint/2010/main" val="17103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hutter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ntro THANKS FOR WA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  <p:extLst>
      <p:ext uri="{BB962C8B-B14F-4D97-AF65-F5344CB8AC3E}">
        <p14:creationId xmlns:p14="http://schemas.microsoft.com/office/powerpoint/2010/main" val="12974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6" descr="25 hình nền powerpoint công nghệ thông tin cực đẹ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0"/>
            <a:ext cx="91344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990600"/>
            <a:ext cx="6400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Bài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tập</a:t>
            </a:r>
            <a:r>
              <a:rPr lang="en-US" sz="3200" b="1" dirty="0">
                <a:solidFill>
                  <a:schemeClr val="bg1"/>
                </a:solidFill>
              </a:rPr>
              <a:t>:</a:t>
            </a:r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+)</a:t>
            </a:r>
            <a:r>
              <a:rPr lang="vi-VN" sz="3200" dirty="0" smtClean="0">
                <a:solidFill>
                  <a:schemeClr val="bg1"/>
                </a:solidFill>
              </a:rPr>
              <a:t> </a:t>
            </a:r>
            <a:r>
              <a:rPr lang="vi-VN" sz="3200" dirty="0">
                <a:solidFill>
                  <a:schemeClr val="bg1"/>
                </a:solidFill>
              </a:rPr>
              <a:t>Load hình chỉ màu đen </a:t>
            </a:r>
            <a:r>
              <a:rPr lang="vi-VN" sz="3200" dirty="0" smtClean="0">
                <a:solidFill>
                  <a:schemeClr val="bg1"/>
                </a:solidFill>
              </a:rPr>
              <a:t>trắng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+)</a:t>
            </a:r>
            <a:r>
              <a:rPr lang="vi-VN" sz="3200" dirty="0" smtClean="0">
                <a:solidFill>
                  <a:schemeClr val="bg1"/>
                </a:solidFill>
              </a:rPr>
              <a:t> </a:t>
            </a:r>
            <a:r>
              <a:rPr lang="vi-VN" sz="3200" dirty="0">
                <a:solidFill>
                  <a:schemeClr val="bg1"/>
                </a:solidFill>
              </a:rPr>
              <a:t>sử dụng 4 thanh trược để thể hiện sự thay đổi (Tăng hay giảm giá trị màu hiện tại của </a:t>
            </a:r>
            <a:r>
              <a:rPr lang="vi-VN" sz="3200" dirty="0" smtClean="0">
                <a:solidFill>
                  <a:schemeClr val="bg1"/>
                </a:solidFill>
              </a:rPr>
              <a:t>A,R,G,B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+)</a:t>
            </a:r>
            <a:r>
              <a:rPr lang="vi-VN" sz="3200" dirty="0" smtClean="0">
                <a:solidFill>
                  <a:schemeClr val="bg1"/>
                </a:solidFill>
              </a:rPr>
              <a:t> </a:t>
            </a:r>
            <a:r>
              <a:rPr lang="vi-VN" sz="3200" dirty="0">
                <a:solidFill>
                  <a:schemeClr val="bg1"/>
                </a:solidFill>
              </a:rPr>
              <a:t>Xoay hình quanh trọng tâm của hình </a:t>
            </a:r>
            <a:r>
              <a:rPr lang="vi-VN" sz="3200" dirty="0" smtClean="0">
                <a:solidFill>
                  <a:schemeClr val="bg1"/>
                </a:solidFill>
              </a:rPr>
              <a:t>ảnh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+)</a:t>
            </a:r>
            <a:r>
              <a:rPr lang="vi-VN" sz="3200" dirty="0" smtClean="0">
                <a:solidFill>
                  <a:schemeClr val="bg1"/>
                </a:solidFill>
              </a:rPr>
              <a:t> </a:t>
            </a:r>
            <a:r>
              <a:rPr lang="vi-VN" sz="3200" dirty="0">
                <a:solidFill>
                  <a:schemeClr val="bg1"/>
                </a:solidFill>
              </a:rPr>
              <a:t>cắt hình ảnh khung hình chủ nhật (kích thước tùy biến) trong 1 tấm hình, lưu ra 1 hình khác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2" descr="Crypto là gì? Nền tảng công nghệ Blockchain của Crypto là gì? |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762000"/>
            <a:ext cx="275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Desing</a:t>
            </a:r>
            <a:r>
              <a:rPr lang="en-US" sz="3600" dirty="0" smtClean="0">
                <a:solidFill>
                  <a:schemeClr val="bg1"/>
                </a:solidFill>
              </a:rPr>
              <a:t> Form: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3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 descr="Hình nền công nghệ đẹ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3" y="762000"/>
            <a:ext cx="4086487" cy="3303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1600" y="152400"/>
            <a:ext cx="64770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Toolbox -&gt; Button, </a:t>
            </a:r>
            <a:r>
              <a:rPr lang="en-US" sz="2400" dirty="0" err="1" smtClean="0">
                <a:solidFill>
                  <a:srgbClr val="FFC000"/>
                </a:solidFill>
              </a:rPr>
              <a:t>PictureBox</a:t>
            </a:r>
            <a:r>
              <a:rPr lang="en-US" sz="2400" dirty="0" smtClean="0">
                <a:solidFill>
                  <a:srgbClr val="FFC000"/>
                </a:solidFill>
              </a:rPr>
              <a:t>, </a:t>
            </a:r>
            <a:r>
              <a:rPr lang="en-US" sz="2400" dirty="0" err="1" smtClean="0">
                <a:solidFill>
                  <a:srgbClr val="FFC000"/>
                </a:solidFill>
              </a:rPr>
              <a:t>OpenFileDialog</a:t>
            </a:r>
            <a:endParaRPr lang="en-US" sz="2400" dirty="0" smtClean="0">
              <a:solidFill>
                <a:srgbClr val="FFC000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3" y="4114800"/>
            <a:ext cx="4086487" cy="476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67200" y="1533435"/>
            <a:ext cx="47244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Code </a:t>
            </a:r>
            <a:r>
              <a:rPr lang="en-US" sz="2000" b="1" dirty="0" err="1" smtClean="0">
                <a:solidFill>
                  <a:srgbClr val="FFC000"/>
                </a:solidFill>
              </a:rPr>
              <a:t>trong</a:t>
            </a:r>
            <a:r>
              <a:rPr lang="en-US" sz="2000" b="1" dirty="0" smtClean="0">
                <a:solidFill>
                  <a:srgbClr val="FFC000"/>
                </a:solidFill>
              </a:rPr>
              <a:t> button “ chon </a:t>
            </a:r>
            <a:r>
              <a:rPr lang="en-US" sz="2000" b="1" dirty="0" err="1" smtClean="0">
                <a:solidFill>
                  <a:srgbClr val="FFC000"/>
                </a:solidFill>
              </a:rPr>
              <a:t>anh</a:t>
            </a:r>
            <a:r>
              <a:rPr lang="en-US" sz="2000" b="1" dirty="0" smtClean="0">
                <a:solidFill>
                  <a:srgbClr val="FFC000"/>
                </a:solidFill>
              </a:rPr>
              <a:t> “ : 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4724400"/>
            <a:ext cx="7629144" cy="19389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Chú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ý:</a:t>
            </a:r>
          </a:p>
          <a:p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+)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Hộp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thoại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OpenFileDialog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cho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phép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người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dùng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truy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cập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các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thư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mục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trên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máy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tính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+)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Khi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chạy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chương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trình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đầu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tiên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click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vào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“chon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anh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và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chọn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bât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kỳ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trong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thư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mục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để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tải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ảnh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lên</a:t>
            </a: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picturebox</a:t>
            </a: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2133600"/>
            <a:ext cx="4724400" cy="16312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b="1" dirty="0" smtClean="0">
                <a:solidFill>
                  <a:srgbClr val="FFFF00"/>
                </a:solidFill>
              </a:rPr>
              <a:t>openFileDialog1.ShowDialog</a:t>
            </a:r>
            <a:r>
              <a:rPr lang="en-US" sz="2000" b="1" dirty="0">
                <a:solidFill>
                  <a:srgbClr val="FFFF00"/>
                </a:solidFill>
              </a:rPr>
              <a:t>();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 string </a:t>
            </a:r>
            <a:r>
              <a:rPr lang="en-US" sz="2000" b="1" dirty="0" err="1">
                <a:solidFill>
                  <a:srgbClr val="FFFF00"/>
                </a:solidFill>
              </a:rPr>
              <a:t>duongdan</a:t>
            </a:r>
            <a:r>
              <a:rPr lang="en-US" sz="20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 d = openFileDialog1.FileName;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 pictureBox1.Image =  </a:t>
            </a:r>
            <a:r>
              <a:rPr lang="en-US" sz="2000" b="1" dirty="0" err="1">
                <a:solidFill>
                  <a:srgbClr val="FFFF00"/>
                </a:solidFill>
              </a:rPr>
              <a:t>Image.FromFile</a:t>
            </a:r>
            <a:r>
              <a:rPr lang="en-US" sz="2000" b="1" dirty="0">
                <a:solidFill>
                  <a:srgbClr val="FFFF00"/>
                </a:solidFill>
              </a:rPr>
              <a:t>(d);</a:t>
            </a:r>
          </a:p>
          <a:p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 descr="Hình nền công nghệ đẹ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743194"/>
            <a:ext cx="7391400" cy="45243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Bitmap </a:t>
            </a:r>
            <a:r>
              <a:rPr lang="en-US" b="1" dirty="0" err="1">
                <a:solidFill>
                  <a:srgbClr val="FFFF00"/>
                </a:solidFill>
              </a:rPr>
              <a:t>bitmap</a:t>
            </a:r>
            <a:r>
              <a:rPr lang="en-US" b="1" dirty="0">
                <a:solidFill>
                  <a:srgbClr val="FFFF00"/>
                </a:solidFill>
              </a:rPr>
              <a:t> = (Bitmap)pictureBox1.Image;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Bitmap </a:t>
            </a:r>
            <a:r>
              <a:rPr lang="en-US" b="1" dirty="0" err="1">
                <a:solidFill>
                  <a:srgbClr val="FFFF00"/>
                </a:solidFill>
              </a:rPr>
              <a:t>TrangDen</a:t>
            </a:r>
            <a:r>
              <a:rPr lang="en-US" b="1" dirty="0">
                <a:solidFill>
                  <a:srgbClr val="FFFF00"/>
                </a:solidFill>
              </a:rPr>
              <a:t> = new Bitmap(</a:t>
            </a:r>
            <a:r>
              <a:rPr lang="en-US" b="1" dirty="0" err="1">
                <a:solidFill>
                  <a:srgbClr val="FFFF00"/>
                </a:solidFill>
              </a:rPr>
              <a:t>bitmap.Width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</a:rPr>
              <a:t>bitmap.Height</a:t>
            </a:r>
            <a:r>
              <a:rPr lang="en-US" b="1" dirty="0">
                <a:solidFill>
                  <a:srgbClr val="FFFF00"/>
                </a:solidFill>
              </a:rPr>
              <a:t>);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           for (</a:t>
            </a:r>
            <a:r>
              <a:rPr lang="en-US" b="1" dirty="0" err="1">
                <a:solidFill>
                  <a:srgbClr val="FFFF00"/>
                </a:solidFill>
              </a:rPr>
              <a:t>int</a:t>
            </a:r>
            <a:r>
              <a:rPr lang="en-US" b="1" dirty="0">
                <a:solidFill>
                  <a:srgbClr val="FFFF00"/>
                </a:solidFill>
              </a:rPr>
              <a:t> x = 0; x &lt; </a:t>
            </a:r>
            <a:r>
              <a:rPr lang="en-US" b="1" dirty="0" err="1">
                <a:solidFill>
                  <a:srgbClr val="FFFF00"/>
                </a:solidFill>
              </a:rPr>
              <a:t>bitmap.Width</a:t>
            </a:r>
            <a:r>
              <a:rPr lang="en-US" b="1" dirty="0">
                <a:solidFill>
                  <a:srgbClr val="FFFF00"/>
                </a:solidFill>
              </a:rPr>
              <a:t>; x++)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{</a:t>
            </a:r>
          </a:p>
          <a:p>
            <a:r>
              <a:rPr lang="nn-NO" b="1" dirty="0">
                <a:solidFill>
                  <a:srgbClr val="FFFF00"/>
                </a:solidFill>
              </a:rPr>
              <a:t>                for (int i = 0; i &lt; bitmap.Height; i++)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{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    Color pixel = </a:t>
            </a:r>
            <a:r>
              <a:rPr lang="en-US" b="1" dirty="0" err="1">
                <a:solidFill>
                  <a:srgbClr val="FFFF00"/>
                </a:solidFill>
              </a:rPr>
              <a:t>bitmap.GetPixel</a:t>
            </a:r>
            <a:r>
              <a:rPr lang="en-US" b="1" dirty="0">
                <a:solidFill>
                  <a:srgbClr val="FFFF00"/>
                </a:solidFill>
              </a:rPr>
              <a:t>(x, i);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    byte b = </a:t>
            </a:r>
            <a:r>
              <a:rPr lang="en-US" b="1" dirty="0" err="1">
                <a:solidFill>
                  <a:srgbClr val="FFFF00"/>
                </a:solidFill>
              </a:rPr>
              <a:t>pixel.B</a:t>
            </a:r>
            <a:r>
              <a:rPr lang="en-US" b="1" dirty="0">
                <a:solidFill>
                  <a:srgbClr val="FFFF00"/>
                </a:solidFill>
              </a:rPr>
              <a:t>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    byte g = </a:t>
            </a:r>
            <a:r>
              <a:rPr lang="en-US" b="1" dirty="0" err="1">
                <a:solidFill>
                  <a:srgbClr val="FFFF00"/>
                </a:solidFill>
              </a:rPr>
              <a:t>pixel.G</a:t>
            </a:r>
            <a:r>
              <a:rPr lang="en-US" b="1" dirty="0">
                <a:solidFill>
                  <a:srgbClr val="FFFF00"/>
                </a:solidFill>
              </a:rPr>
              <a:t>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    byte r = </a:t>
            </a:r>
            <a:r>
              <a:rPr lang="en-US" b="1" dirty="0" err="1">
                <a:solidFill>
                  <a:srgbClr val="FFFF00"/>
                </a:solidFill>
              </a:rPr>
              <a:t>pixel.R</a:t>
            </a:r>
            <a:r>
              <a:rPr lang="en-US" b="1" dirty="0">
                <a:solidFill>
                  <a:srgbClr val="FFFF00"/>
                </a:solidFill>
              </a:rPr>
              <a:t>;</a:t>
            </a:r>
          </a:p>
          <a:p>
            <a:r>
              <a:rPr lang="pt-BR" b="1" dirty="0">
                <a:solidFill>
                  <a:srgbClr val="FFFF00"/>
                </a:solidFill>
              </a:rPr>
              <a:t>                    byte xam = (byte)((r + g + b) / 3);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    </a:t>
            </a:r>
            <a:r>
              <a:rPr lang="en-US" b="1" dirty="0" err="1">
                <a:solidFill>
                  <a:srgbClr val="FFFF00"/>
                </a:solidFill>
              </a:rPr>
              <a:t>TrangDen.SetPixel</a:t>
            </a:r>
            <a:r>
              <a:rPr lang="en-US" b="1" dirty="0">
                <a:solidFill>
                  <a:srgbClr val="FFFF00"/>
                </a:solidFill>
              </a:rPr>
              <a:t>(x, i, </a:t>
            </a:r>
            <a:r>
              <a:rPr lang="en-US" b="1" dirty="0" err="1">
                <a:solidFill>
                  <a:srgbClr val="FFFF00"/>
                </a:solidFill>
              </a:rPr>
              <a:t>Color.FromArgb</a:t>
            </a:r>
            <a:r>
              <a:rPr lang="en-US" b="1" dirty="0">
                <a:solidFill>
                  <a:srgbClr val="FFFF00"/>
                </a:solidFill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xam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</a:rPr>
              <a:t>xam</a:t>
            </a:r>
            <a:r>
              <a:rPr lang="en-US" b="1" dirty="0">
                <a:solidFill>
                  <a:srgbClr val="FFFF00"/>
                </a:solidFill>
              </a:rPr>
              <a:t>, </a:t>
            </a:r>
            <a:r>
              <a:rPr lang="en-US" b="1" dirty="0" err="1">
                <a:solidFill>
                  <a:srgbClr val="FFFF00"/>
                </a:solidFill>
              </a:rPr>
              <a:t>xam</a:t>
            </a:r>
            <a:r>
              <a:rPr lang="en-US" b="1" dirty="0">
                <a:solidFill>
                  <a:srgbClr val="FFFF00"/>
                </a:solidFill>
              </a:rPr>
              <a:t>));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}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    pictureBox1.Image = </a:t>
            </a:r>
            <a:r>
              <a:rPr lang="en-US" b="1" dirty="0" err="1">
                <a:solidFill>
                  <a:srgbClr val="FFFF00"/>
                </a:solidFill>
              </a:rPr>
              <a:t>TrangDen</a:t>
            </a:r>
            <a:r>
              <a:rPr lang="en-US" b="1" dirty="0">
                <a:solidFill>
                  <a:srgbClr val="FFFF00"/>
                </a:solidFill>
              </a:rPr>
              <a:t>;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  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1402" y="195590"/>
            <a:ext cx="482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Code </a:t>
            </a:r>
            <a:r>
              <a:rPr lang="en-US" sz="2800" b="1" dirty="0" err="1" smtClean="0">
                <a:solidFill>
                  <a:schemeClr val="bg1"/>
                </a:solidFill>
              </a:rPr>
              <a:t>trong</a:t>
            </a:r>
            <a:r>
              <a:rPr lang="en-US" sz="2800" b="1" dirty="0" smtClean="0">
                <a:solidFill>
                  <a:schemeClr val="bg1"/>
                </a:solidFill>
              </a:rPr>
              <a:t> button “ </a:t>
            </a:r>
            <a:r>
              <a:rPr lang="en-US" sz="2800" b="1" dirty="0" err="1" smtClean="0">
                <a:solidFill>
                  <a:schemeClr val="bg1"/>
                </a:solidFill>
              </a:rPr>
              <a:t>trang</a:t>
            </a:r>
            <a:r>
              <a:rPr lang="en-US" sz="2800" b="1" dirty="0" smtClean="0">
                <a:solidFill>
                  <a:schemeClr val="bg1"/>
                </a:solidFill>
              </a:rPr>
              <a:t> den”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" y="5410200"/>
            <a:ext cx="8211312" cy="12311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C000"/>
                </a:solidFill>
              </a:rPr>
              <a:t>Chú</a:t>
            </a:r>
            <a:r>
              <a:rPr lang="en-US" sz="2000" b="1" dirty="0" smtClean="0">
                <a:solidFill>
                  <a:srgbClr val="FFC000"/>
                </a:solidFill>
              </a:rPr>
              <a:t> ý :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+) Color </a:t>
            </a:r>
            <a:r>
              <a:rPr lang="en-US" dirty="0">
                <a:solidFill>
                  <a:srgbClr val="FFC000"/>
                </a:solidFill>
              </a:rPr>
              <a:t>pixel = </a:t>
            </a:r>
            <a:r>
              <a:rPr lang="en-US" dirty="0" err="1">
                <a:solidFill>
                  <a:srgbClr val="FFC000"/>
                </a:solidFill>
              </a:rPr>
              <a:t>bitmap.GetPixel</a:t>
            </a:r>
            <a:r>
              <a:rPr lang="en-US" dirty="0">
                <a:solidFill>
                  <a:srgbClr val="FFC000"/>
                </a:solidFill>
              </a:rPr>
              <a:t>(x, i) : </a:t>
            </a:r>
            <a:r>
              <a:rPr lang="en-US" dirty="0" err="1">
                <a:solidFill>
                  <a:srgbClr val="FFC000"/>
                </a:solidFill>
              </a:rPr>
              <a:t>lấy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giá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trị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của</a:t>
            </a:r>
            <a:r>
              <a:rPr lang="en-US" dirty="0">
                <a:solidFill>
                  <a:srgbClr val="FFC000"/>
                </a:solidFill>
              </a:rPr>
              <a:t> pixel </a:t>
            </a:r>
            <a:r>
              <a:rPr lang="en-US" dirty="0" err="1">
                <a:solidFill>
                  <a:srgbClr val="FFC000"/>
                </a:solidFill>
              </a:rPr>
              <a:t>tại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điểm</a:t>
            </a:r>
            <a:r>
              <a:rPr lang="en-US" dirty="0">
                <a:solidFill>
                  <a:srgbClr val="FFC000"/>
                </a:solidFill>
              </a:rPr>
              <a:t> (</a:t>
            </a:r>
            <a:r>
              <a:rPr lang="en-US" dirty="0" err="1">
                <a:solidFill>
                  <a:srgbClr val="FFC000"/>
                </a:solidFill>
              </a:rPr>
              <a:t>x,i</a:t>
            </a:r>
            <a:r>
              <a:rPr lang="en-US" dirty="0">
                <a:solidFill>
                  <a:srgbClr val="FFC000"/>
                </a:solidFill>
              </a:rPr>
              <a:t>) </a:t>
            </a:r>
            <a:r>
              <a:rPr lang="en-US" dirty="0" err="1">
                <a:solidFill>
                  <a:srgbClr val="FFC000"/>
                </a:solidFill>
              </a:rPr>
              <a:t>trên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bitmap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+) </a:t>
            </a:r>
            <a:r>
              <a:rPr lang="en-US" dirty="0" err="1" smtClean="0">
                <a:solidFill>
                  <a:srgbClr val="FFC000"/>
                </a:solidFill>
              </a:rPr>
              <a:t>TrangDen.SetPixel</a:t>
            </a:r>
            <a:r>
              <a:rPr lang="en-US" dirty="0" smtClean="0">
                <a:solidFill>
                  <a:srgbClr val="FFC000"/>
                </a:solidFill>
              </a:rPr>
              <a:t>(x</a:t>
            </a:r>
            <a:r>
              <a:rPr lang="en-US" dirty="0">
                <a:solidFill>
                  <a:srgbClr val="FFC000"/>
                </a:solidFill>
              </a:rPr>
              <a:t>, i, </a:t>
            </a:r>
            <a:r>
              <a:rPr lang="en-US" dirty="0" err="1">
                <a:solidFill>
                  <a:srgbClr val="FFC000"/>
                </a:solidFill>
              </a:rPr>
              <a:t>Color.FromArgb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xam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>
                <a:solidFill>
                  <a:srgbClr val="FFC000"/>
                </a:solidFill>
              </a:rPr>
              <a:t>xam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dirty="0" err="1">
                <a:solidFill>
                  <a:srgbClr val="FFC000"/>
                </a:solidFill>
              </a:rPr>
              <a:t>xam</a:t>
            </a:r>
            <a:r>
              <a:rPr lang="en-US" dirty="0" smtClean="0">
                <a:solidFill>
                  <a:srgbClr val="FFC000"/>
                </a:solidFill>
              </a:rPr>
              <a:t>)): </a:t>
            </a:r>
            <a:r>
              <a:rPr lang="en-US" dirty="0" err="1">
                <a:solidFill>
                  <a:srgbClr val="FFC000"/>
                </a:solidFill>
              </a:rPr>
              <a:t>Tạo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một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điểm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ảnh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từ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các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giá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trị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ARGB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5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8" descr="Công nghệ thông tin là gì? Thuận lợi và khó khăn khi học CN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2"/>
            <a:ext cx="9144000" cy="6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" y="228600"/>
            <a:ext cx="640969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017837" cy="278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134406"/>
            <a:ext cx="4724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Toolbox -&gt; Button, </a:t>
            </a:r>
            <a:r>
              <a:rPr lang="en-US" sz="2400" dirty="0" err="1" smtClean="0">
                <a:solidFill>
                  <a:srgbClr val="FFC000"/>
                </a:solidFill>
              </a:rPr>
              <a:t>TrackBar</a:t>
            </a:r>
            <a:endParaRPr lang="en-US" sz="2400" dirty="0" smtClean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511" y="3946408"/>
            <a:ext cx="149380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Button </a:t>
            </a:r>
            <a:r>
              <a:rPr lang="en-US" dirty="0" err="1" smtClean="0">
                <a:solidFill>
                  <a:srgbClr val="FFC000"/>
                </a:solidFill>
              </a:rPr>
              <a:t>resert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463" y="4419600"/>
            <a:ext cx="2294667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trackBarA.Value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= 255;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trackBarR.Value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= 0;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trackBarG.Value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= 0;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trackBarB.Value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= 0;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4656" y="990600"/>
            <a:ext cx="210044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Button </a:t>
            </a:r>
            <a:r>
              <a:rPr lang="en-US" dirty="0" err="1" smtClean="0">
                <a:solidFill>
                  <a:srgbClr val="FFC000"/>
                </a:solidFill>
              </a:rPr>
              <a:t>showpicture</a:t>
            </a:r>
            <a:r>
              <a:rPr lang="en-US" dirty="0" smtClean="0">
                <a:solidFill>
                  <a:srgbClr val="FFC000"/>
                </a:solidFill>
              </a:rPr>
              <a:t>: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4656" y="1591917"/>
            <a:ext cx="4991100" cy="507831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 for (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x = 0; x &lt; </a:t>
            </a:r>
            <a:r>
              <a:rPr lang="en-US" sz="1200" b="1" dirty="0" err="1">
                <a:solidFill>
                  <a:srgbClr val="FFFF00"/>
                </a:solidFill>
              </a:rPr>
              <a:t>bitmap.Width</a:t>
            </a:r>
            <a:r>
              <a:rPr lang="en-US" sz="1200" b="1" dirty="0">
                <a:solidFill>
                  <a:srgbClr val="FFFF00"/>
                </a:solidFill>
              </a:rPr>
              <a:t>; x++)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{</a:t>
            </a:r>
          </a:p>
          <a:p>
            <a:r>
              <a:rPr lang="nn-NO" sz="1200" b="1" dirty="0">
                <a:solidFill>
                  <a:srgbClr val="FFFF00"/>
                </a:solidFill>
              </a:rPr>
              <a:t>                for (int i = 0; i &lt; bitmap.Height; i++)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{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Color pixel = </a:t>
            </a:r>
            <a:r>
              <a:rPr lang="en-US" sz="1200" b="1" dirty="0" err="1">
                <a:solidFill>
                  <a:srgbClr val="FFFF00"/>
                </a:solidFill>
              </a:rPr>
              <a:t>bitmap.GetPixel</a:t>
            </a:r>
            <a:r>
              <a:rPr lang="en-US" sz="1200" b="1" dirty="0">
                <a:solidFill>
                  <a:srgbClr val="FFFF00"/>
                </a:solidFill>
              </a:rPr>
              <a:t>(x, i);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a = trackBar1.Value</a:t>
            </a:r>
            <a:r>
              <a:rPr lang="en-US" sz="1200" b="1" dirty="0" smtClean="0">
                <a:solidFill>
                  <a:srgbClr val="FFFF00"/>
                </a:solidFill>
              </a:rPr>
              <a:t>;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r = </a:t>
            </a:r>
            <a:r>
              <a:rPr lang="en-US" sz="1200" b="1" dirty="0" err="1">
                <a:solidFill>
                  <a:srgbClr val="FFFF00"/>
                </a:solidFill>
              </a:rPr>
              <a:t>pixel.R</a:t>
            </a:r>
            <a:r>
              <a:rPr lang="en-US" sz="12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r = r + t;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(r &gt; 255)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r = 255;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(r &lt; 0)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r = 0</a:t>
            </a:r>
            <a:r>
              <a:rPr lang="en-US" sz="1200" b="1" dirty="0" smtClean="0">
                <a:solidFill>
                  <a:srgbClr val="FFFF00"/>
                </a:solidFill>
              </a:rPr>
              <a:t>;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g = </a:t>
            </a:r>
            <a:r>
              <a:rPr lang="en-US" sz="1200" b="1" dirty="0" err="1">
                <a:solidFill>
                  <a:srgbClr val="FFFF00"/>
                </a:solidFill>
              </a:rPr>
              <a:t>pixel.G</a:t>
            </a:r>
            <a:r>
              <a:rPr lang="en-US" sz="12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g = g + y;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(g &gt; 255)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g = 255;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(g &lt; 0)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g = 0</a:t>
            </a:r>
            <a:r>
              <a:rPr lang="en-US" sz="1200" b="1" dirty="0" smtClean="0">
                <a:solidFill>
                  <a:srgbClr val="FFFF00"/>
                </a:solidFill>
              </a:rPr>
              <a:t>;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</a:t>
            </a:r>
            <a:r>
              <a:rPr lang="en-US" sz="1200" b="1" dirty="0" err="1">
                <a:solidFill>
                  <a:srgbClr val="FFFF00"/>
                </a:solidFill>
              </a:rPr>
              <a:t>int</a:t>
            </a:r>
            <a:r>
              <a:rPr lang="en-US" sz="1200" b="1" dirty="0">
                <a:solidFill>
                  <a:srgbClr val="FFFF00"/>
                </a:solidFill>
              </a:rPr>
              <a:t> b = </a:t>
            </a:r>
            <a:r>
              <a:rPr lang="en-US" sz="1200" b="1" dirty="0" err="1">
                <a:solidFill>
                  <a:srgbClr val="FFFF00"/>
                </a:solidFill>
              </a:rPr>
              <a:t>pixel.B</a:t>
            </a:r>
            <a:r>
              <a:rPr lang="en-US" sz="1200" b="1" dirty="0">
                <a:solidFill>
                  <a:srgbClr val="FFFF00"/>
                </a:solidFill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b = b + u;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(b &gt; 255)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b = 255;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if (b &lt; 0)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        b = 0</a:t>
            </a:r>
            <a:r>
              <a:rPr lang="en-US" sz="1200" b="1" dirty="0" smtClean="0">
                <a:solidFill>
                  <a:srgbClr val="FFFF00"/>
                </a:solidFill>
              </a:rPr>
              <a:t>;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pt-BR" sz="1200" b="1" dirty="0">
                <a:solidFill>
                  <a:srgbClr val="FFFF00"/>
                </a:solidFill>
              </a:rPr>
              <a:t>                    newImage.SetPixel(x, i, Color.FromArgb(a, r, g, b));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    }</a:t>
            </a:r>
          </a:p>
          <a:p>
            <a:r>
              <a:rPr lang="en-US" sz="1200" b="1" dirty="0">
                <a:solidFill>
                  <a:srgbClr val="FFFF00"/>
                </a:solidFill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190021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8" descr="Công nghệ thông tin là gì? Thuận lợi và khó khăn khi học CNT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12"/>
            <a:ext cx="9144000" cy="688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" y="228600"/>
            <a:ext cx="640969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8229600" cy="3785652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Giải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thích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một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chút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về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yêu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cầu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của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bài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tập</a:t>
            </a:r>
            <a:r>
              <a:rPr lang="en-US" sz="3000" dirty="0">
                <a:solidFill>
                  <a:schemeClr val="bg1"/>
                </a:solidFill>
              </a:rPr>
              <a:t> :</a:t>
            </a:r>
          </a:p>
          <a:p>
            <a:r>
              <a:rPr lang="en-US" sz="3000" dirty="0">
                <a:solidFill>
                  <a:schemeClr val="bg1"/>
                </a:solidFill>
              </a:rPr>
              <a:t>+) </a:t>
            </a:r>
            <a:r>
              <a:rPr lang="en-US" sz="3000" dirty="0" err="1">
                <a:solidFill>
                  <a:schemeClr val="bg1"/>
                </a:solidFill>
              </a:rPr>
              <a:t>Các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giá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trị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định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cảu</a:t>
            </a:r>
            <a:r>
              <a:rPr lang="en-US" sz="3000" dirty="0">
                <a:solidFill>
                  <a:schemeClr val="bg1"/>
                </a:solidFill>
              </a:rPr>
              <a:t> ARGB </a:t>
            </a:r>
            <a:r>
              <a:rPr lang="en-US" sz="3000" dirty="0" err="1">
                <a:solidFill>
                  <a:schemeClr val="bg1"/>
                </a:solidFill>
              </a:rPr>
              <a:t>lần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lượt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là</a:t>
            </a:r>
            <a:r>
              <a:rPr lang="en-US" sz="3000" dirty="0">
                <a:solidFill>
                  <a:schemeClr val="bg1"/>
                </a:solidFill>
              </a:rPr>
              <a:t> 255,0,0,0 </a:t>
            </a:r>
            <a:r>
              <a:rPr lang="en-US" sz="3000" dirty="0" err="1">
                <a:solidFill>
                  <a:schemeClr val="bg1"/>
                </a:solidFill>
              </a:rPr>
              <a:t>và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khi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nhấn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vào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resert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thì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nó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sẽ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trở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về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mặc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định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+) </a:t>
            </a:r>
            <a:r>
              <a:rPr lang="en-US" sz="3000" dirty="0" err="1">
                <a:solidFill>
                  <a:schemeClr val="bg1"/>
                </a:solidFill>
              </a:rPr>
              <a:t>Ví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 err="1">
                <a:solidFill>
                  <a:schemeClr val="bg1"/>
                </a:solidFill>
              </a:rPr>
              <a:t>dụ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vi-VN" sz="3000" dirty="0">
                <a:solidFill>
                  <a:schemeClr val="bg1"/>
                </a:solidFill>
              </a:rPr>
              <a:t>là khi chọn thanh R cuộn lên , thì các giá trị R hiện tại sẽ cộng lên theo giá trị của thanh trược hoặc giảm theo giá trị thanh trượt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8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8" descr="25 hình nền powerpoint công nghệ thông tin cực đẹ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" y="929640"/>
            <a:ext cx="3214624" cy="2828544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0" y="134406"/>
            <a:ext cx="608076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Toolbox -&gt; Button, </a:t>
            </a:r>
            <a:r>
              <a:rPr lang="en-US" sz="2400" dirty="0" err="1" smtClean="0">
                <a:solidFill>
                  <a:srgbClr val="FFC000"/>
                </a:solidFill>
              </a:rPr>
              <a:t>PictureBox</a:t>
            </a:r>
            <a:r>
              <a:rPr lang="en-US" sz="2400" dirty="0" smtClean="0">
                <a:solidFill>
                  <a:srgbClr val="FFC000"/>
                </a:solidFill>
              </a:rPr>
              <a:t>, Label, </a:t>
            </a:r>
            <a:r>
              <a:rPr lang="en-US" sz="2400" dirty="0" err="1" smtClean="0">
                <a:solidFill>
                  <a:srgbClr val="FFC000"/>
                </a:solidFill>
              </a:rPr>
              <a:t>TextBox</a:t>
            </a:r>
            <a:endParaRPr lang="en-US" sz="2400" dirty="0" smtClean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962400"/>
            <a:ext cx="8077200" cy="264687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- Ý </a:t>
            </a:r>
            <a:r>
              <a:rPr lang="en-US" sz="2000" b="1" dirty="0" err="1" smtClean="0">
                <a:solidFill>
                  <a:srgbClr val="FFC000"/>
                </a:solidFill>
              </a:rPr>
              <a:t>tưởng</a:t>
            </a:r>
            <a:r>
              <a:rPr lang="en-US" sz="2000" b="1" dirty="0" smtClean="0">
                <a:solidFill>
                  <a:srgbClr val="FFC000"/>
                </a:solidFill>
              </a:rPr>
              <a:t>: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+) </a:t>
            </a:r>
            <a:r>
              <a:rPr lang="en-US" dirty="0" err="1" smtClean="0">
                <a:solidFill>
                  <a:srgbClr val="FFC000"/>
                </a:solidFill>
              </a:rPr>
              <a:t>Xem</a:t>
            </a:r>
            <a:r>
              <a:rPr lang="en-US" dirty="0" smtClean="0">
                <a:solidFill>
                  <a:srgbClr val="FFC000"/>
                </a:solidFill>
              </a:rPr>
              <a:t> ma </a:t>
            </a:r>
            <a:r>
              <a:rPr lang="en-US" dirty="0" err="1" smtClean="0">
                <a:solidFill>
                  <a:srgbClr val="FFC000"/>
                </a:solidFill>
              </a:rPr>
              <a:t>trận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được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đặt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trong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một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hình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tròn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+) </a:t>
            </a:r>
            <a:r>
              <a:rPr lang="en-US" dirty="0" err="1" smtClean="0">
                <a:solidFill>
                  <a:srgbClr val="FFC000"/>
                </a:solidFill>
              </a:rPr>
              <a:t>Từ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tọa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độ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có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sẵn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của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rồi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tìm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ra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một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làm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O </a:t>
            </a:r>
            <a:r>
              <a:rPr lang="en-US" dirty="0" err="1" smtClean="0">
                <a:solidFill>
                  <a:srgbClr val="FFC000"/>
                </a:solidFill>
              </a:rPr>
              <a:t>của</a:t>
            </a:r>
            <a:r>
              <a:rPr lang="en-US" dirty="0" smtClean="0">
                <a:solidFill>
                  <a:srgbClr val="FFC000"/>
                </a:solidFill>
              </a:rPr>
              <a:t> ma </a:t>
            </a:r>
            <a:r>
              <a:rPr lang="en-US" dirty="0" err="1" smtClean="0">
                <a:solidFill>
                  <a:srgbClr val="FFC000"/>
                </a:solidFill>
              </a:rPr>
              <a:t>trận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+) </a:t>
            </a:r>
            <a:r>
              <a:rPr lang="en-US" dirty="0" err="1" smtClean="0">
                <a:solidFill>
                  <a:srgbClr val="FFC000"/>
                </a:solidFill>
              </a:rPr>
              <a:t>Xem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O </a:t>
            </a:r>
            <a:r>
              <a:rPr lang="en-US" dirty="0" err="1" smtClean="0">
                <a:solidFill>
                  <a:srgbClr val="FFC000"/>
                </a:solidFill>
              </a:rPr>
              <a:t>vừa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tìm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được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là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của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đường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tròn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mà</a:t>
            </a:r>
            <a:r>
              <a:rPr lang="en-US" dirty="0" smtClean="0">
                <a:solidFill>
                  <a:srgbClr val="FFC000"/>
                </a:solidFill>
              </a:rPr>
              <a:t> ta </a:t>
            </a:r>
            <a:r>
              <a:rPr lang="en-US" dirty="0" err="1" smtClean="0">
                <a:solidFill>
                  <a:srgbClr val="FFC000"/>
                </a:solidFill>
              </a:rPr>
              <a:t>sẽ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xét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+) </a:t>
            </a:r>
            <a:r>
              <a:rPr lang="en-US" dirty="0" err="1">
                <a:solidFill>
                  <a:srgbClr val="FFC000"/>
                </a:solidFill>
              </a:rPr>
              <a:t>T</a:t>
            </a:r>
            <a:r>
              <a:rPr lang="en-US" dirty="0" err="1" smtClean="0">
                <a:solidFill>
                  <a:srgbClr val="FFC000"/>
                </a:solidFill>
              </a:rPr>
              <a:t>ừ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O  ta </a:t>
            </a:r>
            <a:r>
              <a:rPr lang="en-US" dirty="0" err="1" smtClean="0">
                <a:solidFill>
                  <a:srgbClr val="FFC000"/>
                </a:solidFill>
              </a:rPr>
              <a:t>chuyển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từng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theo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góc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và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hướng</a:t>
            </a:r>
            <a:r>
              <a:rPr lang="en-US" dirty="0" smtClean="0">
                <a:solidFill>
                  <a:srgbClr val="FFC000"/>
                </a:solidFill>
              </a:rPr>
              <a:t> quay </a:t>
            </a:r>
            <a:r>
              <a:rPr lang="en-US" dirty="0" err="1" smtClean="0">
                <a:solidFill>
                  <a:srgbClr val="FFC000"/>
                </a:solidFill>
              </a:rPr>
              <a:t>cho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trước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đến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một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điểm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mới</a:t>
            </a:r>
            <a:r>
              <a:rPr lang="en-US" dirty="0" smtClean="0">
                <a:solidFill>
                  <a:srgbClr val="FFC000"/>
                </a:solidFill>
              </a:rPr>
              <a:t>  (</a:t>
            </a:r>
            <a:r>
              <a:rPr lang="en-US" dirty="0" err="1" smtClean="0">
                <a:solidFill>
                  <a:srgbClr val="FFC000"/>
                </a:solidFill>
              </a:rPr>
              <a:t>Bằng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xét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một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đường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tròn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O </a:t>
            </a:r>
            <a:r>
              <a:rPr lang="en-US" dirty="0" err="1" smtClean="0">
                <a:solidFill>
                  <a:srgbClr val="FFC000"/>
                </a:solidFill>
              </a:rPr>
              <a:t>bán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kính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là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khoảng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từ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làm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tâm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đến</a:t>
            </a:r>
            <a:r>
              <a:rPr lang="en-US" dirty="0" smtClean="0">
                <a:solidFill>
                  <a:srgbClr val="FFC000"/>
                </a:solidFill>
              </a:rPr>
              <a:t> pixel </a:t>
            </a:r>
            <a:r>
              <a:rPr lang="en-US" dirty="0" err="1" smtClean="0">
                <a:solidFill>
                  <a:srgbClr val="FFC000"/>
                </a:solidFill>
              </a:rPr>
              <a:t>cần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chuyển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r>
              <a:rPr lang="en-US" sz="2000" b="1" dirty="0" smtClean="0">
                <a:solidFill>
                  <a:srgbClr val="FFC000"/>
                </a:solidFill>
              </a:rPr>
              <a:t>- </a:t>
            </a:r>
            <a:r>
              <a:rPr lang="en-US" sz="2000" b="1" dirty="0" err="1" smtClean="0">
                <a:solidFill>
                  <a:srgbClr val="FFC000"/>
                </a:solidFill>
              </a:rPr>
              <a:t>Yêu</a:t>
            </a:r>
            <a:r>
              <a:rPr lang="en-US" sz="2000" b="1" dirty="0" smtClean="0">
                <a:solidFill>
                  <a:srgbClr val="FFC000"/>
                </a:solidFill>
              </a:rPr>
              <a:t> </a:t>
            </a:r>
            <a:r>
              <a:rPr lang="en-US" sz="2000" b="1" dirty="0" err="1" smtClean="0">
                <a:solidFill>
                  <a:srgbClr val="FFC000"/>
                </a:solidFill>
              </a:rPr>
              <a:t>cầu</a:t>
            </a:r>
            <a:r>
              <a:rPr lang="en-US" sz="2000" b="1" dirty="0" smtClean="0">
                <a:solidFill>
                  <a:srgbClr val="FFC000"/>
                </a:solidFill>
              </a:rPr>
              <a:t>: </a:t>
            </a:r>
            <a:r>
              <a:rPr lang="en-US" dirty="0" err="1" smtClean="0">
                <a:solidFill>
                  <a:srgbClr val="FFC000"/>
                </a:solidFill>
              </a:rPr>
              <a:t>Hiểu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các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kiến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thức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về</a:t>
            </a:r>
            <a:r>
              <a:rPr lang="en-US" dirty="0" smtClean="0">
                <a:solidFill>
                  <a:srgbClr val="FFC000"/>
                </a:solidFill>
              </a:rPr>
              <a:t> ma </a:t>
            </a:r>
            <a:r>
              <a:rPr lang="en-US" dirty="0" err="1" smtClean="0">
                <a:solidFill>
                  <a:srgbClr val="FFC000"/>
                </a:solidFill>
              </a:rPr>
              <a:t>trận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và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phải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áp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dụng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được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những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kiến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thức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cơ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bản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về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đường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tròn</a:t>
            </a:r>
            <a:r>
              <a:rPr lang="en-US" dirty="0" smtClean="0">
                <a:solidFill>
                  <a:srgbClr val="FFC000"/>
                </a:solidFill>
              </a:rPr>
              <a:t> hay </a:t>
            </a:r>
            <a:r>
              <a:rPr lang="en-US" dirty="0" err="1" smtClean="0">
                <a:solidFill>
                  <a:srgbClr val="FFC000"/>
                </a:solidFill>
              </a:rPr>
              <a:t>hình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tròn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2188524"/>
            <a:ext cx="4648200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C000"/>
                </a:solidFill>
              </a:rPr>
              <a:t>Từ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ảnh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được</a:t>
            </a:r>
            <a:r>
              <a:rPr lang="en-US" sz="2400" dirty="0" smtClean="0">
                <a:solidFill>
                  <a:srgbClr val="FFC000"/>
                </a:solidFill>
              </a:rPr>
              <a:t> load </a:t>
            </a:r>
            <a:r>
              <a:rPr lang="en-US" sz="2400" dirty="0" err="1" smtClean="0">
                <a:solidFill>
                  <a:srgbClr val="FFC000"/>
                </a:solidFill>
              </a:rPr>
              <a:t>lên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từ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thư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mục</a:t>
            </a:r>
            <a:r>
              <a:rPr lang="en-US" sz="2400" dirty="0" smtClean="0">
                <a:solidFill>
                  <a:srgbClr val="FFC000"/>
                </a:solidFill>
              </a:rPr>
              <a:t> ta </a:t>
            </a:r>
            <a:r>
              <a:rPr lang="en-US" sz="2400" dirty="0" err="1" smtClean="0">
                <a:solidFill>
                  <a:srgbClr val="FFC000"/>
                </a:solidFill>
              </a:rPr>
              <a:t>xoay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và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và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xuất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ra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ảnh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tại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picturebox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sau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khi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nhấn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vào</a:t>
            </a:r>
            <a:r>
              <a:rPr lang="en-US" sz="2400" dirty="0" smtClean="0">
                <a:solidFill>
                  <a:srgbClr val="FFC000"/>
                </a:solidFill>
              </a:rPr>
              <a:t> button </a:t>
            </a:r>
            <a:r>
              <a:rPr lang="en-US" sz="2400" dirty="0" err="1" smtClean="0">
                <a:solidFill>
                  <a:srgbClr val="FFC000"/>
                </a:solidFill>
              </a:rPr>
              <a:t>Xoay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35736"/>
            <a:ext cx="1920875" cy="104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0300" y="950636"/>
            <a:ext cx="2324100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</a:rPr>
              <a:t>Chọn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kiểu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và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góc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muốn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xoay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trước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khi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nhấn</a:t>
            </a:r>
            <a:r>
              <a:rPr lang="en-US" sz="2000" dirty="0" smtClean="0">
                <a:solidFill>
                  <a:srgbClr val="FFFF00"/>
                </a:solidFill>
              </a:rPr>
              <a:t> “</a:t>
            </a:r>
            <a:r>
              <a:rPr lang="en-US" sz="2000" dirty="0" err="1" smtClean="0">
                <a:solidFill>
                  <a:srgbClr val="FFFF00"/>
                </a:solidFill>
              </a:rPr>
              <a:t>xoay</a:t>
            </a:r>
            <a:r>
              <a:rPr lang="en-US" sz="2000" dirty="0" smtClean="0">
                <a:solidFill>
                  <a:srgbClr val="FFFF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15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378</TotalTime>
  <Words>916</Words>
  <Application>Microsoft Office PowerPoint</Application>
  <PresentationFormat>On-screen Show (4:3)</PresentationFormat>
  <Paragraphs>109</Paragraphs>
  <Slides>13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24</cp:revision>
  <dcterms:created xsi:type="dcterms:W3CDTF">2006-08-16T00:00:00Z</dcterms:created>
  <dcterms:modified xsi:type="dcterms:W3CDTF">2021-07-03T10:27:49Z</dcterms:modified>
</cp:coreProperties>
</file>